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313" r:id="rId4"/>
    <p:sldId id="290" r:id="rId5"/>
    <p:sldId id="318" r:id="rId6"/>
    <p:sldId id="303" r:id="rId7"/>
    <p:sldId id="315" r:id="rId8"/>
    <p:sldId id="314" r:id="rId9"/>
    <p:sldId id="316" r:id="rId10"/>
    <p:sldId id="323" r:id="rId11"/>
    <p:sldId id="320" r:id="rId12"/>
    <p:sldId id="321" r:id="rId13"/>
    <p:sldId id="322" r:id="rId14"/>
    <p:sldId id="312" r:id="rId15"/>
    <p:sldId id="324" r:id="rId16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347216"/>
            <a:ext cx="7772400" cy="807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4282440"/>
            <a:ext cx="7772400" cy="807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1484375"/>
            <a:ext cx="7772400" cy="353720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326630" y="41993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365760"/>
                </a:moveTo>
                <a:lnTo>
                  <a:pt x="2848" y="319869"/>
                </a:lnTo>
                <a:lnTo>
                  <a:pt x="11167" y="275682"/>
                </a:lnTo>
                <a:lnTo>
                  <a:pt x="24613" y="233542"/>
                </a:lnTo>
                <a:lnTo>
                  <a:pt x="42844" y="193790"/>
                </a:lnTo>
                <a:lnTo>
                  <a:pt x="65517" y="156770"/>
                </a:lnTo>
                <a:lnTo>
                  <a:pt x="92291" y="122822"/>
                </a:lnTo>
                <a:lnTo>
                  <a:pt x="122822" y="92291"/>
                </a:lnTo>
                <a:lnTo>
                  <a:pt x="156770" y="65517"/>
                </a:lnTo>
                <a:lnTo>
                  <a:pt x="193790" y="42844"/>
                </a:lnTo>
                <a:lnTo>
                  <a:pt x="233542" y="24613"/>
                </a:lnTo>
                <a:lnTo>
                  <a:pt x="275682" y="11167"/>
                </a:lnTo>
                <a:lnTo>
                  <a:pt x="319869" y="2848"/>
                </a:lnTo>
                <a:lnTo>
                  <a:pt x="365760" y="0"/>
                </a:lnTo>
                <a:lnTo>
                  <a:pt x="411650" y="2848"/>
                </a:lnTo>
                <a:lnTo>
                  <a:pt x="455837" y="11167"/>
                </a:lnTo>
                <a:lnTo>
                  <a:pt x="497977" y="24613"/>
                </a:lnTo>
                <a:lnTo>
                  <a:pt x="537729" y="42844"/>
                </a:lnTo>
                <a:lnTo>
                  <a:pt x="574749" y="65517"/>
                </a:lnTo>
                <a:lnTo>
                  <a:pt x="608697" y="92291"/>
                </a:lnTo>
                <a:lnTo>
                  <a:pt x="639228" y="122822"/>
                </a:lnTo>
                <a:lnTo>
                  <a:pt x="666002" y="156770"/>
                </a:lnTo>
                <a:lnTo>
                  <a:pt x="688675" y="193790"/>
                </a:lnTo>
                <a:lnTo>
                  <a:pt x="706906" y="233542"/>
                </a:lnTo>
                <a:lnTo>
                  <a:pt x="720352" y="275682"/>
                </a:lnTo>
                <a:lnTo>
                  <a:pt x="728671" y="319869"/>
                </a:lnTo>
                <a:lnTo>
                  <a:pt x="731520" y="365760"/>
                </a:lnTo>
                <a:lnTo>
                  <a:pt x="728671" y="411650"/>
                </a:lnTo>
                <a:lnTo>
                  <a:pt x="720352" y="455837"/>
                </a:lnTo>
                <a:lnTo>
                  <a:pt x="706906" y="497977"/>
                </a:lnTo>
                <a:lnTo>
                  <a:pt x="688675" y="537729"/>
                </a:lnTo>
                <a:lnTo>
                  <a:pt x="666002" y="574749"/>
                </a:lnTo>
                <a:lnTo>
                  <a:pt x="639228" y="608697"/>
                </a:lnTo>
                <a:lnTo>
                  <a:pt x="608697" y="639228"/>
                </a:lnTo>
                <a:lnTo>
                  <a:pt x="574749" y="666002"/>
                </a:lnTo>
                <a:lnTo>
                  <a:pt x="537729" y="688675"/>
                </a:lnTo>
                <a:lnTo>
                  <a:pt x="497977" y="706906"/>
                </a:lnTo>
                <a:lnTo>
                  <a:pt x="455837" y="720352"/>
                </a:lnTo>
                <a:lnTo>
                  <a:pt x="411650" y="728671"/>
                </a:lnTo>
                <a:lnTo>
                  <a:pt x="365760" y="731520"/>
                </a:lnTo>
                <a:lnTo>
                  <a:pt x="319869" y="728671"/>
                </a:lnTo>
                <a:lnTo>
                  <a:pt x="275682" y="720352"/>
                </a:lnTo>
                <a:lnTo>
                  <a:pt x="233542" y="706906"/>
                </a:lnTo>
                <a:lnTo>
                  <a:pt x="193790" y="688675"/>
                </a:lnTo>
                <a:lnTo>
                  <a:pt x="156770" y="666002"/>
                </a:lnTo>
                <a:lnTo>
                  <a:pt x="122822" y="639228"/>
                </a:lnTo>
                <a:lnTo>
                  <a:pt x="92291" y="608697"/>
                </a:lnTo>
                <a:lnTo>
                  <a:pt x="65517" y="574749"/>
                </a:lnTo>
                <a:lnTo>
                  <a:pt x="42844" y="537729"/>
                </a:lnTo>
                <a:lnTo>
                  <a:pt x="24613" y="497977"/>
                </a:lnTo>
                <a:lnTo>
                  <a:pt x="11167" y="455837"/>
                </a:lnTo>
                <a:lnTo>
                  <a:pt x="2848" y="411650"/>
                </a:lnTo>
                <a:lnTo>
                  <a:pt x="0" y="3657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1183" y="1927605"/>
            <a:ext cx="5961633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402" y="1538089"/>
            <a:ext cx="7791195" cy="1405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emf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2106.0826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17049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Outli</a:t>
            </a:r>
            <a:r>
              <a:rPr spc="10" dirty="0"/>
              <a:t>n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529752"/>
            <a:ext cx="3028315" cy="2158283"/>
          </a:xfrm>
          <a:prstGeom prst="rect">
            <a:avLst/>
          </a:prstGeom>
        </p:spPr>
        <p:txBody>
          <a:bodyPr vert="horz" wrap="square" lIns="0" tIns="102870" rIns="0" bIns="0" rtlCol="0" anchor="t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imes New Roman"/>
                <a:cs typeface="Times New Roman"/>
              </a:rPr>
              <a:t>Introduction</a:t>
            </a:r>
          </a:p>
          <a:p>
            <a:pPr marL="332740" indent="-320675">
              <a:spcBef>
                <a:spcPts val="7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altLang="zh-TW" sz="2900" dirty="0">
                <a:cs typeface="Calibri"/>
              </a:rPr>
              <a:t>Related work</a:t>
            </a:r>
          </a:p>
          <a:p>
            <a:pPr marL="332740" indent="-320675">
              <a:spcBef>
                <a:spcPts val="7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altLang="zh-TW" sz="2900" spc="-10" dirty="0">
                <a:ea typeface="+mn-lt"/>
                <a:cs typeface="+mn-lt"/>
              </a:rPr>
              <a:t>Methodology</a:t>
            </a:r>
            <a:endParaRPr lang="en-US" altLang="zh-TW" sz="2900" dirty="0"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sz="2900" dirty="0">
                <a:latin typeface="Calibri"/>
                <a:ea typeface="+mn-lt"/>
                <a:cs typeface="Calibri"/>
              </a:rPr>
              <a:t>Experiments</a:t>
            </a:r>
            <a:endParaRPr sz="2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59259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50E7C0D-14E0-4CC6-ADD8-7FCF06EA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" y="2895600"/>
            <a:ext cx="9144000" cy="14369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CBA44D-33F8-4676-B9EA-79275F92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648200"/>
            <a:ext cx="6735297" cy="19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Image Preprocess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B5058-B055-444A-A5DE-CC5088F8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2743200" cy="3657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E80B98-0099-46BA-9C5B-028D94905231}"/>
              </a:ext>
            </a:extLst>
          </p:cNvPr>
          <p:cNvSpPr txBox="1"/>
          <p:nvPr/>
        </p:nvSpPr>
        <p:spPr>
          <a:xfrm>
            <a:off x="625790" y="2248836"/>
            <a:ext cx="2559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900x1200</a:t>
            </a:r>
            <a:endParaRPr lang="zh-TW" altLang="en-US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31176D-3227-4E2D-963F-485EFD34E6EC}"/>
              </a:ext>
            </a:extLst>
          </p:cNvPr>
          <p:cNvSpPr/>
          <p:nvPr/>
        </p:nvSpPr>
        <p:spPr>
          <a:xfrm>
            <a:off x="457200" y="2666999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C492FB-E2B7-4E71-88CF-664EBD29B495}"/>
              </a:ext>
            </a:extLst>
          </p:cNvPr>
          <p:cNvSpPr/>
          <p:nvPr/>
        </p:nvSpPr>
        <p:spPr>
          <a:xfrm>
            <a:off x="1371599" y="2667000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1E9ECAD-7B65-4476-8264-AB4D575E8151}"/>
              </a:ext>
            </a:extLst>
          </p:cNvPr>
          <p:cNvSpPr/>
          <p:nvPr/>
        </p:nvSpPr>
        <p:spPr>
          <a:xfrm>
            <a:off x="1356217" y="3582097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9C2295-3D5B-483A-9837-536D22FE71FF}"/>
              </a:ext>
            </a:extLst>
          </p:cNvPr>
          <p:cNvSpPr/>
          <p:nvPr/>
        </p:nvSpPr>
        <p:spPr>
          <a:xfrm>
            <a:off x="457198" y="4505178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A1C46-1323-4FB0-A89D-A4CA8A1C36EF}"/>
              </a:ext>
            </a:extLst>
          </p:cNvPr>
          <p:cNvSpPr/>
          <p:nvPr/>
        </p:nvSpPr>
        <p:spPr>
          <a:xfrm>
            <a:off x="457198" y="3572720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C82B49-BC1E-41F7-A37E-8F76897CE145}"/>
              </a:ext>
            </a:extLst>
          </p:cNvPr>
          <p:cNvSpPr txBox="1"/>
          <p:nvPr/>
        </p:nvSpPr>
        <p:spPr>
          <a:xfrm>
            <a:off x="1175070" y="327095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15AA6-7061-4BAF-BD7C-28BB5E06DC22}"/>
              </a:ext>
            </a:extLst>
          </p:cNvPr>
          <p:cNvSpPr txBox="1"/>
          <p:nvPr/>
        </p:nvSpPr>
        <p:spPr>
          <a:xfrm>
            <a:off x="2104852" y="3270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01CD29-CB4D-40AB-A925-6D9616C5982E}"/>
              </a:ext>
            </a:extLst>
          </p:cNvPr>
          <p:cNvSpPr/>
          <p:nvPr/>
        </p:nvSpPr>
        <p:spPr>
          <a:xfrm>
            <a:off x="1363908" y="4488104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834837-5C63-4FFC-BB89-FA2807764830}"/>
              </a:ext>
            </a:extLst>
          </p:cNvPr>
          <p:cNvSpPr txBox="1"/>
          <p:nvPr/>
        </p:nvSpPr>
        <p:spPr>
          <a:xfrm>
            <a:off x="2089470" y="4157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DEFC43-F966-477D-8F6D-09A0B79B11D7}"/>
              </a:ext>
            </a:extLst>
          </p:cNvPr>
          <p:cNvSpPr txBox="1"/>
          <p:nvPr/>
        </p:nvSpPr>
        <p:spPr>
          <a:xfrm>
            <a:off x="1159688" y="415503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19338EA-2DC8-4B22-88F7-4D6FDF4DE832}"/>
              </a:ext>
            </a:extLst>
          </p:cNvPr>
          <p:cNvSpPr txBox="1"/>
          <p:nvPr/>
        </p:nvSpPr>
        <p:spPr>
          <a:xfrm>
            <a:off x="1159688" y="5087497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5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9E3FFC1-0EFB-409A-870D-8D17E75400E8}"/>
              </a:ext>
            </a:extLst>
          </p:cNvPr>
          <p:cNvSpPr txBox="1"/>
          <p:nvPr/>
        </p:nvSpPr>
        <p:spPr>
          <a:xfrm>
            <a:off x="2106179" y="5086744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6</a:t>
            </a:r>
            <a:endParaRPr lang="zh-TW" altLang="en-US" sz="3200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3951C0EA-1FA3-440C-8978-0549B17DC55D}"/>
              </a:ext>
            </a:extLst>
          </p:cNvPr>
          <p:cNvSpPr/>
          <p:nvPr/>
        </p:nvSpPr>
        <p:spPr>
          <a:xfrm rot="16200000">
            <a:off x="4413313" y="3258491"/>
            <a:ext cx="1057472" cy="2624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7B5D009-FCF8-45DC-97E3-34B7D8EFE7C6}"/>
              </a:ext>
            </a:extLst>
          </p:cNvPr>
          <p:cNvSpPr txBox="1"/>
          <p:nvPr/>
        </p:nvSpPr>
        <p:spPr>
          <a:xfrm>
            <a:off x="3572894" y="3266790"/>
            <a:ext cx="3037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Divide to 6 patch(600x600)</a:t>
            </a:r>
          </a:p>
          <a:p>
            <a:r>
              <a:rPr lang="en-US" altLang="zh-TW" sz="2000" b="1" dirty="0"/>
              <a:t>And Resize to (224x224)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6482235" y="3024768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4B4C313-1BD3-47B7-BADE-ECFA46E0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93" y="3816588"/>
            <a:ext cx="1312575" cy="129904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B651D749-BE7F-455B-A18F-4B586403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85" y="3801710"/>
            <a:ext cx="1267783" cy="1267783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AF2F78EB-72FB-47F9-916A-39CD1D06B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513" y="3746814"/>
            <a:ext cx="1171671" cy="127752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1704E28D-0611-4CED-A453-04B766F9C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693" y="3691962"/>
            <a:ext cx="1245009" cy="127752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A3333911-BDDF-457E-91B4-4D1B11F55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127" y="3652154"/>
            <a:ext cx="1267783" cy="126778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1F17D1F9-4AEB-472E-B003-C77D4EDC3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094" y="3582097"/>
            <a:ext cx="1267783" cy="12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3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AB3D1BF7-AB24-4BF3-AC1D-0BBCC3E2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9" y="3147622"/>
            <a:ext cx="1312575" cy="129904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2E1665-C86C-4C1F-9F68-0FE61B16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1" y="3132744"/>
            <a:ext cx="1267783" cy="126778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58C1F03-A888-4ACD-9CEB-93F6352A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19" y="3077848"/>
            <a:ext cx="1171671" cy="127752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E3B609-03EC-4175-97F0-BCAF1963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9" y="3022996"/>
            <a:ext cx="1245009" cy="127752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Training stage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32F3E3A-7BCB-4A8C-9A3C-BB1E7D01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3" y="2983188"/>
            <a:ext cx="1267783" cy="126778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D796821-0968-4455-BA8F-358C4251D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913131"/>
            <a:ext cx="1267783" cy="127752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134410" y="2362200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EA91522-A850-4100-B13A-9F20CE8F724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 flipV="1">
            <a:off x="2044490" y="3716612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2E0CABE-FD65-4DA8-A20F-3D12D3FA70C3}"/>
              </a:ext>
            </a:extLst>
          </p:cNvPr>
          <p:cNvSpPr/>
          <p:nvPr/>
        </p:nvSpPr>
        <p:spPr>
          <a:xfrm>
            <a:off x="2679217" y="3449912"/>
            <a:ext cx="16002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F718D5-0C14-444D-9DA7-F5E545CABD7F}"/>
              </a:ext>
            </a:extLst>
          </p:cNvPr>
          <p:cNvSpPr/>
          <p:nvPr/>
        </p:nvSpPr>
        <p:spPr>
          <a:xfrm>
            <a:off x="28169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EF0E44-D8B4-4BDB-A137-B4BAC088FEA9}"/>
              </a:ext>
            </a:extLst>
          </p:cNvPr>
          <p:cNvSpPr/>
          <p:nvPr/>
        </p:nvSpPr>
        <p:spPr>
          <a:xfrm>
            <a:off x="32741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091E0A-CFA8-40C6-9B5E-B698E6853ADB}"/>
              </a:ext>
            </a:extLst>
          </p:cNvPr>
          <p:cNvSpPr/>
          <p:nvPr/>
        </p:nvSpPr>
        <p:spPr>
          <a:xfrm>
            <a:off x="37313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1C3E14-AA9A-4250-8F77-DC149D2C95C4}"/>
              </a:ext>
            </a:extLst>
          </p:cNvPr>
          <p:cNvSpPr txBox="1"/>
          <p:nvPr/>
        </p:nvSpPr>
        <p:spPr>
          <a:xfrm>
            <a:off x="2640038" y="3962437"/>
            <a:ext cx="179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Pretrain encoder </a:t>
            </a:r>
          </a:p>
          <a:p>
            <a:r>
              <a:rPr lang="en-US" altLang="zh-TW" i="1" dirty="0"/>
              <a:t>   (28x28x512)</a:t>
            </a:r>
            <a:endParaRPr lang="zh-TW" altLang="en-US" i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CFFFBBC-B525-46D8-B548-510CF4B2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060" y="3140328"/>
            <a:ext cx="1162717" cy="958732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45B795-B276-46C8-83C1-723E6D4D2280}"/>
              </a:ext>
            </a:extLst>
          </p:cNvPr>
          <p:cNvCxnSpPr>
            <a:cxnSpLocks/>
          </p:cNvCxnSpPr>
          <p:nvPr/>
        </p:nvCxnSpPr>
        <p:spPr>
          <a:xfrm flipV="1">
            <a:off x="4279417" y="3729360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1F85473-53E5-406E-BA0C-6820743CA408}"/>
              </a:ext>
            </a:extLst>
          </p:cNvPr>
          <p:cNvSpPr txBox="1"/>
          <p:nvPr/>
        </p:nvSpPr>
        <p:spPr>
          <a:xfrm>
            <a:off x="4724400" y="4028948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Adaptive pooling      </a:t>
            </a:r>
          </a:p>
          <a:p>
            <a:r>
              <a:rPr lang="en-US" altLang="zh-TW" i="1" dirty="0"/>
              <a:t>      (7x7x512)</a:t>
            </a:r>
            <a:endParaRPr lang="zh-TW" altLang="en-US" i="1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F2DDC72C-A92C-48B3-9544-FF649590E781}"/>
              </a:ext>
            </a:extLst>
          </p:cNvPr>
          <p:cNvSpPr/>
          <p:nvPr/>
        </p:nvSpPr>
        <p:spPr>
          <a:xfrm>
            <a:off x="6797245" y="2984473"/>
            <a:ext cx="1600200" cy="12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F84FAF76-615A-4153-BA2E-A3695D9A7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557" y="3382334"/>
            <a:ext cx="1223316" cy="840108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181D4CAC-CFCC-419C-B575-77DA252B794D}"/>
              </a:ext>
            </a:extLst>
          </p:cNvPr>
          <p:cNvSpPr txBox="1"/>
          <p:nvPr/>
        </p:nvSpPr>
        <p:spPr>
          <a:xfrm>
            <a:off x="6928688" y="2984473"/>
            <a:ext cx="13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Subsampling</a:t>
            </a:r>
            <a:endParaRPr lang="zh-TW" altLang="en-US" i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FF526C0-EC5B-4423-8C93-5A88D1331131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>
            <a:off x="6055777" y="3619694"/>
            <a:ext cx="741468" cy="35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FF5F46-6AAE-4ACC-A86B-CC73568BB60C}"/>
              </a:ext>
            </a:extLst>
          </p:cNvPr>
          <p:cNvSpPr txBox="1"/>
          <p:nvPr/>
        </p:nvSpPr>
        <p:spPr>
          <a:xfrm>
            <a:off x="6669420" y="4250971"/>
            <a:ext cx="203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Extract 10% feature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C4BB9399-64EA-4116-8DA1-6F9906DFEA42}"/>
              </a:ext>
            </a:extLst>
          </p:cNvPr>
          <p:cNvSpPr/>
          <p:nvPr/>
        </p:nvSpPr>
        <p:spPr>
          <a:xfrm>
            <a:off x="6809201" y="4934407"/>
            <a:ext cx="1600200" cy="140283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1AA3E2-1505-4405-A982-89A01BB24E6C}"/>
              </a:ext>
            </a:extLst>
          </p:cNvPr>
          <p:cNvSpPr txBox="1"/>
          <p:nvPr/>
        </p:nvSpPr>
        <p:spPr>
          <a:xfrm>
            <a:off x="7021628" y="4924775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Patchcore</a:t>
            </a:r>
            <a:endParaRPr lang="zh-TW" altLang="en-US" i="1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64A5237B-0865-4503-9E5D-05232762F899}"/>
              </a:ext>
            </a:extLst>
          </p:cNvPr>
          <p:cNvSpPr/>
          <p:nvPr/>
        </p:nvSpPr>
        <p:spPr>
          <a:xfrm>
            <a:off x="7033662" y="5296824"/>
            <a:ext cx="1156902" cy="653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bank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B4C1055-EE9B-4690-9B5B-4C32E67482D8}"/>
              </a:ext>
            </a:extLst>
          </p:cNvPr>
          <p:cNvSpPr/>
          <p:nvPr/>
        </p:nvSpPr>
        <p:spPr>
          <a:xfrm>
            <a:off x="8206081" y="3577167"/>
            <a:ext cx="417887" cy="2086271"/>
          </a:xfrm>
          <a:prstGeom prst="arc">
            <a:avLst>
              <a:gd name="adj1" fmla="val 16200000"/>
              <a:gd name="adj2" fmla="val 546805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8647F41-1F3A-4A86-A5E3-19C75DD9A0CD}"/>
              </a:ext>
            </a:extLst>
          </p:cNvPr>
          <p:cNvSpPr txBox="1"/>
          <p:nvPr/>
        </p:nvSpPr>
        <p:spPr>
          <a:xfrm>
            <a:off x="134410" y="5271488"/>
            <a:ext cx="5888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Pretrain model structure </a:t>
            </a:r>
            <a:r>
              <a:rPr lang="en-US" altLang="zh-TW" b="1" dirty="0">
                <a:sym typeface="Wingdings" panose="05000000000000000000" pitchFamily="2" charset="2"/>
              </a:rPr>
              <a:t>: </a:t>
            </a:r>
            <a:r>
              <a:rPr lang="en-US" altLang="zh-TW" b="1" dirty="0"/>
              <a:t>res2net+transformer</a:t>
            </a:r>
          </a:p>
          <a:p>
            <a:r>
              <a:rPr lang="en-US" altLang="zh-TW" b="1" dirty="0"/>
              <a:t>Pretrain method : BYOL (self-supervise) </a:t>
            </a:r>
            <a:r>
              <a:rPr lang="en-US" altLang="zh-TW" sz="1200" b="1" i="1" u="sng" dirty="0">
                <a:solidFill>
                  <a:srgbClr val="1A0DAB"/>
                </a:solidFill>
                <a:latin typeface="arial" panose="020B0604020202020204" pitchFamily="34" charset="0"/>
              </a:rPr>
              <a:t>Bootstrap your own latent</a:t>
            </a:r>
            <a:endParaRPr lang="en-US" altLang="zh-TW" b="1" dirty="0"/>
          </a:p>
          <a:p>
            <a:r>
              <a:rPr lang="en-US" altLang="zh-TW" b="1" dirty="0"/>
              <a:t>Pretrain dataset : Our product data (30M)</a:t>
            </a:r>
          </a:p>
          <a:p>
            <a:r>
              <a:rPr lang="en-US" altLang="zh-TW" b="1" dirty="0"/>
              <a:t>Parameter num : 12M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29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AB3D1BF7-AB24-4BF3-AC1D-0BBCC3E2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9" y="3147622"/>
            <a:ext cx="1312575" cy="129904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2E1665-C86C-4C1F-9F68-0FE61B16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1" y="3132744"/>
            <a:ext cx="1267783" cy="126778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58C1F03-A888-4ACD-9CEB-93F6352A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19" y="3077848"/>
            <a:ext cx="1171671" cy="127752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E3B609-03EC-4175-97F0-BCAF1963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9" y="3022996"/>
            <a:ext cx="1245009" cy="127752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Testing stage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32F3E3A-7BCB-4A8C-9A3C-BB1E7D01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3" y="2983188"/>
            <a:ext cx="1267783" cy="126778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D796821-0968-4455-BA8F-358C4251D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913131"/>
            <a:ext cx="1267783" cy="127752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134410" y="2362200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EA91522-A850-4100-B13A-9F20CE8F724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 flipV="1">
            <a:off x="2044490" y="3716612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2E0CABE-FD65-4DA8-A20F-3D12D3FA70C3}"/>
              </a:ext>
            </a:extLst>
          </p:cNvPr>
          <p:cNvSpPr/>
          <p:nvPr/>
        </p:nvSpPr>
        <p:spPr>
          <a:xfrm>
            <a:off x="2679217" y="3449912"/>
            <a:ext cx="16002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F718D5-0C14-444D-9DA7-F5E545CABD7F}"/>
              </a:ext>
            </a:extLst>
          </p:cNvPr>
          <p:cNvSpPr/>
          <p:nvPr/>
        </p:nvSpPr>
        <p:spPr>
          <a:xfrm>
            <a:off x="28169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EF0E44-D8B4-4BDB-A137-B4BAC088FEA9}"/>
              </a:ext>
            </a:extLst>
          </p:cNvPr>
          <p:cNvSpPr/>
          <p:nvPr/>
        </p:nvSpPr>
        <p:spPr>
          <a:xfrm>
            <a:off x="32741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091E0A-CFA8-40C6-9B5E-B698E6853ADB}"/>
              </a:ext>
            </a:extLst>
          </p:cNvPr>
          <p:cNvSpPr/>
          <p:nvPr/>
        </p:nvSpPr>
        <p:spPr>
          <a:xfrm>
            <a:off x="37313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1C3E14-AA9A-4250-8F77-DC149D2C95C4}"/>
              </a:ext>
            </a:extLst>
          </p:cNvPr>
          <p:cNvSpPr txBox="1"/>
          <p:nvPr/>
        </p:nvSpPr>
        <p:spPr>
          <a:xfrm>
            <a:off x="2640038" y="3962437"/>
            <a:ext cx="179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Pretrain encoder </a:t>
            </a:r>
          </a:p>
          <a:p>
            <a:r>
              <a:rPr lang="en-US" altLang="zh-TW" i="1" dirty="0"/>
              <a:t>   (28x28x512)</a:t>
            </a:r>
            <a:endParaRPr lang="zh-TW" altLang="en-US" i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CFFFBBC-B525-46D8-B548-510CF4B2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060" y="3140328"/>
            <a:ext cx="1162717" cy="958732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45B795-B276-46C8-83C1-723E6D4D2280}"/>
              </a:ext>
            </a:extLst>
          </p:cNvPr>
          <p:cNvCxnSpPr>
            <a:cxnSpLocks/>
          </p:cNvCxnSpPr>
          <p:nvPr/>
        </p:nvCxnSpPr>
        <p:spPr>
          <a:xfrm flipV="1">
            <a:off x="4279417" y="3729360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1F85473-53E5-406E-BA0C-6820743CA408}"/>
              </a:ext>
            </a:extLst>
          </p:cNvPr>
          <p:cNvSpPr txBox="1"/>
          <p:nvPr/>
        </p:nvSpPr>
        <p:spPr>
          <a:xfrm>
            <a:off x="4635287" y="4041761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Adaptive pooling      </a:t>
            </a:r>
          </a:p>
          <a:p>
            <a:r>
              <a:rPr lang="en-US" altLang="zh-TW" i="1" dirty="0"/>
              <a:t>      (7x7x512)</a:t>
            </a:r>
            <a:endParaRPr lang="zh-TW" altLang="en-US" i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FF526C0-EC5B-4423-8C93-5A88D133113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55777" y="3619694"/>
            <a:ext cx="741468" cy="35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C4BB9399-64EA-4116-8DA1-6F9906DFEA42}"/>
              </a:ext>
            </a:extLst>
          </p:cNvPr>
          <p:cNvSpPr/>
          <p:nvPr/>
        </p:nvSpPr>
        <p:spPr>
          <a:xfrm>
            <a:off x="6828935" y="3053867"/>
            <a:ext cx="1867558" cy="113022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1AA3E2-1505-4405-A982-89A01BB24E6C}"/>
              </a:ext>
            </a:extLst>
          </p:cNvPr>
          <p:cNvSpPr txBox="1"/>
          <p:nvPr/>
        </p:nvSpPr>
        <p:spPr>
          <a:xfrm>
            <a:off x="7183558" y="3046308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Patchcore</a:t>
            </a:r>
            <a:endParaRPr lang="zh-TW" altLang="en-US" i="1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64A5237B-0865-4503-9E5D-05232762F899}"/>
              </a:ext>
            </a:extLst>
          </p:cNvPr>
          <p:cNvSpPr/>
          <p:nvPr/>
        </p:nvSpPr>
        <p:spPr>
          <a:xfrm>
            <a:off x="7195592" y="3418357"/>
            <a:ext cx="1156902" cy="6326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bank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B1F3831-D404-4DAA-82DB-62D2EFB5F83E}"/>
              </a:ext>
            </a:extLst>
          </p:cNvPr>
          <p:cNvSpPr txBox="1"/>
          <p:nvPr/>
        </p:nvSpPr>
        <p:spPr>
          <a:xfrm>
            <a:off x="6903417" y="4147103"/>
            <a:ext cx="180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Nearest neighbor</a:t>
            </a:r>
          </a:p>
          <a:p>
            <a:r>
              <a:rPr lang="en-US" altLang="zh-TW" i="1" dirty="0"/>
              <a:t>          Search</a:t>
            </a:r>
          </a:p>
          <a:p>
            <a:r>
              <a:rPr lang="en-US" altLang="zh-TW" i="1" dirty="0"/>
              <a:t>      </a:t>
            </a:r>
            <a:endParaRPr lang="zh-TW" altLang="en-US" i="1" dirty="0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AD5EB62-1286-40D4-83B7-27353EA3EAE6}"/>
              </a:ext>
            </a:extLst>
          </p:cNvPr>
          <p:cNvSpPr/>
          <p:nvPr/>
        </p:nvSpPr>
        <p:spPr>
          <a:xfrm>
            <a:off x="8153401" y="3617079"/>
            <a:ext cx="779054" cy="1716921"/>
          </a:xfrm>
          <a:prstGeom prst="arc">
            <a:avLst>
              <a:gd name="adj1" fmla="val 16839137"/>
              <a:gd name="adj2" fmla="val 55284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4ADEC9-9350-4956-A0F4-36C3D614AF54}"/>
              </a:ext>
            </a:extLst>
          </p:cNvPr>
          <p:cNvSpPr/>
          <p:nvPr/>
        </p:nvSpPr>
        <p:spPr>
          <a:xfrm>
            <a:off x="7173221" y="4989637"/>
            <a:ext cx="1320780" cy="57537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Anomaly score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8116A3-A14D-495A-B4EC-4E3C8DE08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4461" y="4814596"/>
            <a:ext cx="1093858" cy="1093858"/>
          </a:xfrm>
          <a:prstGeom prst="rect">
            <a:avLst/>
          </a:prstGeom>
        </p:spPr>
      </p:pic>
      <p:sp>
        <p:nvSpPr>
          <p:cNvPr id="47" name="弧形 46">
            <a:extLst>
              <a:ext uri="{FF2B5EF4-FFF2-40B4-BE49-F238E27FC236}">
                <a16:creationId xmlns:a16="http://schemas.microsoft.com/office/drawing/2014/main" id="{802214B9-D4AC-4A00-950B-622EE467D27D}"/>
              </a:ext>
            </a:extLst>
          </p:cNvPr>
          <p:cNvSpPr/>
          <p:nvPr/>
        </p:nvSpPr>
        <p:spPr>
          <a:xfrm rot="10800000">
            <a:off x="6444346" y="4131176"/>
            <a:ext cx="779054" cy="897408"/>
          </a:xfrm>
          <a:prstGeom prst="arc">
            <a:avLst>
              <a:gd name="adj1" fmla="val 19512942"/>
              <a:gd name="adj2" fmla="val 55284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BE8764F-B531-4230-8AFA-5C3F3DC04F5A}"/>
              </a:ext>
            </a:extLst>
          </p:cNvPr>
          <p:cNvSpPr txBox="1"/>
          <p:nvPr/>
        </p:nvSpPr>
        <p:spPr>
          <a:xfrm>
            <a:off x="5754938" y="5855307"/>
            <a:ext cx="1472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    Anomaly </a:t>
            </a:r>
          </a:p>
          <a:p>
            <a:r>
              <a:rPr lang="en-US" altLang="zh-TW" i="1" dirty="0"/>
              <a:t>segmentation</a:t>
            </a:r>
            <a:endParaRPr lang="zh-TW" altLang="en-US" i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9C09AA-D2BA-4074-B857-7F94B7E5CD5F}"/>
              </a:ext>
            </a:extLst>
          </p:cNvPr>
          <p:cNvSpPr txBox="1"/>
          <p:nvPr/>
        </p:nvSpPr>
        <p:spPr>
          <a:xfrm>
            <a:off x="87096" y="5277326"/>
            <a:ext cx="5888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Pretrain model structure </a:t>
            </a:r>
            <a:r>
              <a:rPr lang="en-US" altLang="zh-TW" b="1" dirty="0">
                <a:sym typeface="Wingdings" panose="05000000000000000000" pitchFamily="2" charset="2"/>
              </a:rPr>
              <a:t>: </a:t>
            </a:r>
            <a:r>
              <a:rPr lang="en-US" altLang="zh-TW" b="1" dirty="0"/>
              <a:t>res2net+transformer</a:t>
            </a:r>
          </a:p>
          <a:p>
            <a:r>
              <a:rPr lang="en-US" altLang="zh-TW" b="1" dirty="0"/>
              <a:t>Pretrain method : BYOL (self-supervise) </a:t>
            </a:r>
            <a:r>
              <a:rPr lang="en-US" altLang="zh-TW" sz="1200" b="1" i="1" u="sng" dirty="0">
                <a:solidFill>
                  <a:srgbClr val="1A0DAB"/>
                </a:solidFill>
                <a:latin typeface="arial" panose="020B0604020202020204" pitchFamily="34" charset="0"/>
              </a:rPr>
              <a:t>Bootstrap your own latent</a:t>
            </a:r>
            <a:endParaRPr lang="en-US" altLang="zh-TW" b="1" dirty="0"/>
          </a:p>
          <a:p>
            <a:r>
              <a:rPr lang="en-US" altLang="zh-TW" b="1" dirty="0"/>
              <a:t>Pretrain dataset : Our product data (30M)</a:t>
            </a:r>
          </a:p>
          <a:p>
            <a:r>
              <a:rPr lang="en-US" altLang="zh-TW" b="1" dirty="0"/>
              <a:t>Parameter num : 12M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10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EXPERIMENTS</a:t>
            </a:r>
            <a:endParaRPr lang="zh-TW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1" y="1716538"/>
            <a:ext cx="1730039" cy="15240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47986F5-6AE7-4ED8-A498-F806CE28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86" y="4187805"/>
            <a:ext cx="2615254" cy="140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4572C29-2B43-4A95-91E8-EEF1EFDF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94" y="5486400"/>
            <a:ext cx="2613130" cy="14076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68D1AD-F040-448B-B5BB-2B0FE126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84" y="2820350"/>
            <a:ext cx="2615254" cy="14087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FC89648-8697-4A3B-9AF8-BD8C1D0D8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056" y="1518366"/>
            <a:ext cx="2621546" cy="141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97BE9C-7112-4AFD-AE13-79AF4997E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311" y="4571998"/>
            <a:ext cx="3190670" cy="2322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4B5FE5-649F-4B95-8CDD-36D264774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82" y="1842806"/>
            <a:ext cx="6079739" cy="7304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FBC06C-05A4-47DE-B47A-91925B2DF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76" y="2820350"/>
            <a:ext cx="4476750" cy="1066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F14D24-20CC-4E27-A93C-27E033DE5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72000"/>
            <a:ext cx="3190670" cy="23220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0866EE-A6DE-4D37-B303-FEE3EA7169DF}"/>
              </a:ext>
            </a:extLst>
          </p:cNvPr>
          <p:cNvSpPr txBox="1"/>
          <p:nvPr/>
        </p:nvSpPr>
        <p:spPr>
          <a:xfrm>
            <a:off x="381000" y="470751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Patchcore 1%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70F4C84-82E6-49E1-AB31-0549A7DC7410}"/>
              </a:ext>
            </a:extLst>
          </p:cNvPr>
          <p:cNvSpPr txBox="1"/>
          <p:nvPr/>
        </p:nvSpPr>
        <p:spPr>
          <a:xfrm>
            <a:off x="3581400" y="470751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Patchcore 25%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72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EXPERIMENTS</a:t>
            </a:r>
            <a:endParaRPr lang="zh-TW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1" y="1716538"/>
            <a:ext cx="1730039" cy="1524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4B5FE5-649F-4B95-8CDD-36D26477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0" y="1997407"/>
            <a:ext cx="6079739" cy="7304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3504F0-5A16-42D1-93C9-99321864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21" y="1522905"/>
            <a:ext cx="2613119" cy="1407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9D2CDC-4E82-47C6-BF4F-1266CDE0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753" y="2849928"/>
            <a:ext cx="2613119" cy="140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182124-52D5-4889-B878-99883517B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753" y="4189776"/>
            <a:ext cx="2613119" cy="1407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4CAD8A-6F8F-4ACF-9354-55F1A2E93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753" y="5516799"/>
            <a:ext cx="2613119" cy="14076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8C2A4B-AADA-452D-A37F-5DDBBA7BB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465697"/>
            <a:ext cx="3158273" cy="229842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5640A6B-0BDF-467C-814A-CE1F44623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371" y="4465697"/>
            <a:ext cx="3158274" cy="229843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DB2D0D1-44F1-4249-9567-F0BC37F4A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063366"/>
            <a:ext cx="4362450" cy="10668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08BD354-AF84-4B86-ABBB-4DF9C53190B4}"/>
              </a:ext>
            </a:extLst>
          </p:cNvPr>
          <p:cNvSpPr txBox="1"/>
          <p:nvPr/>
        </p:nvSpPr>
        <p:spPr>
          <a:xfrm>
            <a:off x="457200" y="4590393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Patchcore 1%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BA4B0CF-E749-4480-B870-A3D55F13256A}"/>
              </a:ext>
            </a:extLst>
          </p:cNvPr>
          <p:cNvSpPr txBox="1"/>
          <p:nvPr/>
        </p:nvSpPr>
        <p:spPr>
          <a:xfrm>
            <a:off x="3657600" y="457689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Patchcore 25%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31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180" y="1752600"/>
            <a:ext cx="8979820" cy="88678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3200" b="1" dirty="0"/>
              <a:t>Traditional AOI machine high overkill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sz="2400" spc="-60" dirty="0">
                <a:solidFill>
                  <a:srgbClr val="2CA1BE"/>
                </a:solidFill>
                <a:latin typeface="Microsoft Sans Serif"/>
                <a:cs typeface="Microsoft Sans Serif"/>
              </a:rPr>
              <a:t>    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E95870-9D42-4A62-B850-2035F347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0" y="2819400"/>
            <a:ext cx="8739930" cy="3876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180" y="1828800"/>
            <a:ext cx="8979820" cy="278986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3200" b="1" dirty="0"/>
              <a:t>Defect image is rare</a:t>
            </a:r>
            <a:endParaRPr lang="en-US" altLang="zh-TW" sz="2000" spc="-5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</a:t>
            </a:r>
          </a:p>
          <a:p>
            <a:r>
              <a:rPr lang="en-US" altLang="zh-TW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</a:t>
            </a:r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</a:t>
            </a:r>
            <a:r>
              <a:rPr lang="en-US" altLang="zh-TW" sz="24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 </a:t>
            </a:r>
            <a:r>
              <a:rPr lang="en-US" altLang="zh-TW" sz="2400" spc="-5" dirty="0">
                <a:latin typeface="Microsoft Sans Serif"/>
                <a:ea typeface="Microsoft Sans Serif"/>
                <a:cs typeface="Microsoft Sans Serif"/>
              </a:rPr>
              <a:t>2023 Week 45 data type distribution </a:t>
            </a:r>
            <a:endParaRPr lang="en-US" altLang="zh-TW" sz="2400" dirty="0"/>
          </a:p>
          <a:p>
            <a:r>
              <a:rPr lang="en-US" altLang="zh-TW" sz="2400" spc="-5" dirty="0">
                <a:ea typeface="Calibri"/>
                <a:cs typeface="Calibri"/>
              </a:rPr>
              <a:t>      </a:t>
            </a:r>
            <a:endParaRPr lang="en-US" altLang="zh-TW" sz="2000" spc="-5" dirty="0">
              <a:ea typeface="Calibri"/>
              <a:cs typeface="Calibri"/>
            </a:endParaRPr>
          </a:p>
          <a:p>
            <a:endParaRPr lang="en-US" altLang="zh-TW" sz="2000" spc="-5" dirty="0">
              <a:ea typeface="Calibri"/>
              <a:cs typeface="Calibri"/>
            </a:endParaRPr>
          </a:p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endParaRPr lang="en-US" altLang="zh-TW" sz="2000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endParaRPr lang="en-US" altLang="zh-TW" sz="2000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 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915B3-0D90-4DB1-A77E-15609EC0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1" y="3687134"/>
            <a:ext cx="4204677" cy="2789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BF9C4C-8857-4E18-A41B-45C8F985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3" y="3687134"/>
            <a:ext cx="4204677" cy="2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F10418-92E6-4A16-AB36-C01E4355A7D5}"/>
              </a:ext>
            </a:extLst>
          </p:cNvPr>
          <p:cNvSpPr txBox="1"/>
          <p:nvPr/>
        </p:nvSpPr>
        <p:spPr>
          <a:xfrm>
            <a:off x="140043" y="1676400"/>
            <a:ext cx="8979820" cy="13920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3200" b="1" spc="-5" dirty="0">
                <a:ea typeface="+mn-lt"/>
                <a:cs typeface="+mn-lt"/>
              </a:rPr>
              <a:t>SAT(AOI machine) image</a:t>
            </a:r>
            <a:r>
              <a:rPr lang="en-US" sz="2400" spc="-5" dirty="0">
                <a:solidFill>
                  <a:srgbClr val="000000"/>
                </a:solidFill>
                <a:ea typeface="+mn-lt"/>
                <a:cs typeface="+mn-lt"/>
              </a:rPr>
              <a:t>     </a:t>
            </a:r>
            <a:endParaRPr lang="en-US" sz="2000" spc="-5" dirty="0">
              <a:ea typeface="+mn-lt"/>
              <a:cs typeface="+mn-lt"/>
            </a:endParaRPr>
          </a:p>
          <a:p>
            <a:pPr marL="12065" marR="5080">
              <a:spcBef>
                <a:spcPts val="95"/>
              </a:spcBef>
              <a:tabLst>
                <a:tab pos="332740" algn="l"/>
                <a:tab pos="333375" algn="l"/>
              </a:tabLst>
            </a:pPr>
            <a:r>
              <a:rPr lang="en-US" sz="2000" spc="-5" dirty="0">
                <a:ea typeface="+mn-lt"/>
                <a:cs typeface="+mn-lt"/>
              </a:rPr>
              <a:t>          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br>
              <a:rPr lang="en-US" spc="-5" dirty="0">
                <a:ea typeface="+mn-lt"/>
                <a:cs typeface="+mn-lt"/>
              </a:rPr>
            </a:br>
            <a:endParaRPr lang="en-US" spc="-5" dirty="0">
              <a:ea typeface="+mn-lt"/>
              <a:cs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57A60D-D334-4807-8786-A3A8EFA40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2807437"/>
            <a:ext cx="2809240" cy="37456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7157B-D806-4470-87CC-448FAAB7E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807437"/>
            <a:ext cx="2809240" cy="374565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2A3230A-E705-4D5C-8F7E-599B38730150}"/>
              </a:ext>
            </a:extLst>
          </p:cNvPr>
          <p:cNvSpPr/>
          <p:nvPr/>
        </p:nvSpPr>
        <p:spPr>
          <a:xfrm>
            <a:off x="4953000" y="3340837"/>
            <a:ext cx="457200" cy="311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CBBBED-2387-46CB-BDB2-EB1DE37FE8A3}"/>
              </a:ext>
            </a:extLst>
          </p:cNvPr>
          <p:cNvSpPr txBox="1"/>
          <p:nvPr/>
        </p:nvSpPr>
        <p:spPr>
          <a:xfrm>
            <a:off x="263229" y="2438938"/>
            <a:ext cx="817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Pass image                            Defect type A image              Defect type B image  </a:t>
            </a:r>
            <a:endParaRPr lang="zh-TW" altLang="en-US" sz="2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2F07CB-6431-43A7-A62F-AA865BAB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90" y="2801923"/>
            <a:ext cx="2998523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F10418-92E6-4A16-AB36-C01E4355A7D5}"/>
              </a:ext>
            </a:extLst>
          </p:cNvPr>
          <p:cNvSpPr txBox="1"/>
          <p:nvPr/>
        </p:nvSpPr>
        <p:spPr>
          <a:xfrm>
            <a:off x="140043" y="1676400"/>
            <a:ext cx="8979820" cy="13920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3200" b="1" spc="-5" dirty="0">
                <a:ea typeface="+mn-lt"/>
                <a:cs typeface="+mn-lt"/>
              </a:rPr>
              <a:t>SAT(AOI machine) image</a:t>
            </a:r>
            <a:r>
              <a:rPr lang="en-US" sz="2400" spc="-5" dirty="0">
                <a:solidFill>
                  <a:srgbClr val="000000"/>
                </a:solidFill>
                <a:ea typeface="+mn-lt"/>
                <a:cs typeface="+mn-lt"/>
              </a:rPr>
              <a:t>     </a:t>
            </a:r>
            <a:endParaRPr lang="en-US" sz="2000" spc="-5" dirty="0">
              <a:ea typeface="+mn-lt"/>
              <a:cs typeface="+mn-lt"/>
            </a:endParaRPr>
          </a:p>
          <a:p>
            <a:pPr marL="12065" marR="5080">
              <a:spcBef>
                <a:spcPts val="95"/>
              </a:spcBef>
              <a:tabLst>
                <a:tab pos="332740" algn="l"/>
                <a:tab pos="333375" algn="l"/>
              </a:tabLst>
            </a:pPr>
            <a:r>
              <a:rPr lang="en-US" sz="2000" spc="-5" dirty="0">
                <a:ea typeface="+mn-lt"/>
                <a:cs typeface="+mn-lt"/>
              </a:rPr>
              <a:t>          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br>
              <a:rPr lang="en-US" spc="-5" dirty="0">
                <a:ea typeface="+mn-lt"/>
                <a:cs typeface="+mn-lt"/>
              </a:rPr>
            </a:br>
            <a:endParaRPr lang="en-US" spc="-5" dirty="0">
              <a:ea typeface="+mn-lt"/>
              <a:cs typeface="+mn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CBBBED-2387-46CB-BDB2-EB1DE37FE8A3}"/>
              </a:ext>
            </a:extLst>
          </p:cNvPr>
          <p:cNvSpPr txBox="1"/>
          <p:nvPr/>
        </p:nvSpPr>
        <p:spPr>
          <a:xfrm>
            <a:off x="55655" y="2448598"/>
            <a:ext cx="8398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Defect type C image               Defect type D image               Defect type E image  </a:t>
            </a:r>
            <a:endParaRPr lang="zh-TW" altLang="en-US" sz="2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978498-3FB0-43AC-B574-76A0626F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" y="2848709"/>
            <a:ext cx="2808000" cy="374326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2A3230A-E705-4D5C-8F7E-599B38730150}"/>
              </a:ext>
            </a:extLst>
          </p:cNvPr>
          <p:cNvSpPr/>
          <p:nvPr/>
        </p:nvSpPr>
        <p:spPr>
          <a:xfrm>
            <a:off x="2088387" y="5693852"/>
            <a:ext cx="304800" cy="228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979744-074A-4B4B-84E0-62D165BE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56" y="2848708"/>
            <a:ext cx="2808000" cy="3743267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8B1471FB-CED6-40FA-8D47-96B1CD5A0990}"/>
              </a:ext>
            </a:extLst>
          </p:cNvPr>
          <p:cNvSpPr/>
          <p:nvPr/>
        </p:nvSpPr>
        <p:spPr>
          <a:xfrm>
            <a:off x="3346346" y="3745673"/>
            <a:ext cx="1200913" cy="1970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1E2B5C3-5427-4A16-8944-957E98AA0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27" y="2848708"/>
            <a:ext cx="2808000" cy="3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</a:t>
            </a:r>
            <a:endParaRPr 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F5D785F-32D2-3C1F-F910-AC8AC1331E22}"/>
              </a:ext>
            </a:extLst>
          </p:cNvPr>
          <p:cNvSpPr txBox="1"/>
          <p:nvPr/>
        </p:nvSpPr>
        <p:spPr>
          <a:xfrm>
            <a:off x="3886200" y="6430996"/>
            <a:ext cx="5479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000" dirty="0">
                <a:latin typeface="Arial"/>
                <a:ea typeface="新細明體"/>
                <a:cs typeface="Arial"/>
              </a:rPr>
              <a:t>Patchcore in </a:t>
            </a:r>
            <a:r>
              <a:rPr lang="en-US" altLang="zh-TW" sz="2000" dirty="0" err="1"/>
              <a:t>MVTec</a:t>
            </a:r>
            <a:r>
              <a:rPr lang="en-US" altLang="zh-TW" sz="2000" dirty="0"/>
              <a:t> dataset segmentation result</a:t>
            </a:r>
            <a:endParaRPr lang="en-US" altLang="zh-TW" sz="2000" dirty="0">
              <a:latin typeface="Arial"/>
              <a:ea typeface="新細明體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752600"/>
            <a:ext cx="8839200" cy="26257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A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Towards Total Recall in Industrial Anomaly Detection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TW" b="1" dirty="0"/>
              <a:t>Karsten Roth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TW" b="1" dirty="0"/>
              <a:t>Latha Pemula , Joaquin Zepeda , Bernhard Scholkopf  , Thomas Brox</a:t>
            </a:r>
            <a:endParaRPr lang="en-US" altLang="zh-TW" sz="1600" b="1" spc="-5" dirty="0">
              <a:solidFill>
                <a:srgbClr val="2CA1BE"/>
              </a:solidFill>
              <a:latin typeface="Microsoft Sans Serif"/>
              <a:ea typeface="Microsoft Sans Serif"/>
              <a:cs typeface="Microsoft Sans Serif"/>
            </a:endParaRP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16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                                               </a:t>
            </a:r>
            <a:r>
              <a:rPr lang="en-US" altLang="zh-TW" sz="1600" b="1" dirty="0"/>
              <a:t>University of Tubingen , Amazon AWS     </a:t>
            </a:r>
            <a:r>
              <a:rPr lang="en-US" altLang="zh-TW" sz="2000" b="0" u="none" strike="noStrike" dirty="0">
                <a:effectLst/>
                <a:hlinkClick r:id="rId2"/>
              </a:rPr>
              <a:t>arXiv:2106.08265</a:t>
            </a:r>
            <a:r>
              <a:rPr lang="en-US" altLang="zh-TW" sz="2000" b="1" dirty="0">
                <a:effectLst/>
              </a:rPr>
              <a:t> </a:t>
            </a:r>
            <a:r>
              <a:rPr lang="en-US" altLang="zh-TW" sz="2000" b="1" dirty="0"/>
              <a:t>  </a:t>
            </a:r>
            <a:endParaRPr lang="en-US" altLang="zh-TW" sz="1600" b="1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endParaRPr lang="en-US" altLang="zh-TW" sz="1600" spc="-5" dirty="0">
              <a:solidFill>
                <a:srgbClr val="2CA1BE"/>
              </a:solidFill>
              <a:latin typeface="Microsoft Sans Serif"/>
              <a:ea typeface="Microsoft Sans Serif"/>
              <a:cs typeface="Microsoft Sans Serif"/>
            </a:endParaRP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16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   🞑</a:t>
            </a:r>
            <a:r>
              <a:rPr lang="en-US" altLang="zh-TW" sz="20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 </a:t>
            </a:r>
            <a:r>
              <a:rPr lang="en-US" altLang="zh-TW" sz="2000" dirty="0"/>
              <a:t>In this work ,It arises in many industrial scenarios where it is easy to acquire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imagery of normal examples but costly and complicated to specify the expected       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defect variations in full</a:t>
            </a:r>
          </a:p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endParaRPr lang="en-US" altLang="zh-TW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BB52944-C121-4B9E-9B67-7A2E950D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049123"/>
            <a:ext cx="4057650" cy="24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1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68737" y="1676400"/>
            <a:ext cx="9615276" cy="198451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A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Towards Total Recall in Industrial Anomaly Detection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</a:t>
            </a:r>
            <a:r>
              <a:rPr lang="en-US" altLang="zh-TW" sz="20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 </a:t>
            </a:r>
            <a:r>
              <a:rPr lang="en-US" altLang="zh-TW" sz="2000" dirty="0"/>
              <a:t>The </a:t>
            </a:r>
            <a:r>
              <a:rPr lang="en-US" altLang="zh-TW" sz="2000" dirty="0" err="1"/>
              <a:t>PatchCore</a:t>
            </a:r>
            <a:r>
              <a:rPr lang="en-US" altLang="zh-TW" sz="2000" dirty="0"/>
              <a:t> method consists of several parts that we will describe in sequence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local patch features aggregated into a memory bank  a coreset-reduction method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to  increase efficiency and finally the full algorithm that arrives at detection and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localization decisions. </a:t>
            </a:r>
            <a:endParaRPr lang="en-US" altLang="zh-TW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8FA5F6-AF03-4C92-AB70-23F03C46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0500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Greedy coreset selection algorithm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FB2192-4789-468E-94EF-283DA3E7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832903"/>
            <a:ext cx="4418901" cy="39335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D92B2D-B87E-469E-AB24-C62EF8AC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85151"/>
            <a:ext cx="4663580" cy="25813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389749-9CD9-485E-9630-4D5B07B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510049"/>
            <a:ext cx="2537401" cy="18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59259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Inference stage anomaly detection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27EE17-AB56-4A52-A81B-FE35B8B1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83" y="2534195"/>
            <a:ext cx="4521922" cy="21279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759587-D06C-4980-878C-C5A2C2C7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663989"/>
            <a:ext cx="4591888" cy="19907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AF36AB-484C-4ECE-B335-8528F7F3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" y="3253097"/>
            <a:ext cx="4292189" cy="23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64780</TotalTime>
  <Words>424</Words>
  <Application>Microsoft Office PowerPoint</Application>
  <PresentationFormat>如螢幕大小 (4:3)</PresentationFormat>
  <Paragraphs>103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Microsoft Sans Serif</vt:lpstr>
      <vt:lpstr>Times New Roman</vt:lpstr>
      <vt:lpstr>Wingdings</vt:lpstr>
      <vt:lpstr>Office Theme</vt:lpstr>
      <vt:lpstr>Outline</vt:lpstr>
      <vt:lpstr>Introduction</vt:lpstr>
      <vt:lpstr>Introduction</vt:lpstr>
      <vt:lpstr>Introduction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Steve</dc:creator>
  <cp:lastModifiedBy>OBU3MTC-Ian Huang(黃一恩)</cp:lastModifiedBy>
  <cp:revision>809</cp:revision>
  <dcterms:created xsi:type="dcterms:W3CDTF">2022-11-12T05:31:40Z</dcterms:created>
  <dcterms:modified xsi:type="dcterms:W3CDTF">2024-01-30T08:11:37Z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2022-11-12T00:00:00Z</vt:filetime>
  </property>
</Properties>
</file>